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sldIdLst>
    <p:sldId id="256" r:id="rId2"/>
  </p:sldIdLst>
  <p:sldSz cx="28803600" cy="36004500"/>
  <p:notesSz cx="7010400" cy="9296400"/>
  <p:defaultTextStyle>
    <a:defPPr>
      <a:defRPr lang="en-US"/>
    </a:defPPr>
    <a:lvl1pPr marL="0" algn="l" defTabSz="3800165" rtl="0" eaLnBrk="1" latinLnBrk="0" hangingPunct="1">
      <a:defRPr sz="7500" kern="1200">
        <a:solidFill>
          <a:schemeClr val="tx1"/>
        </a:solidFill>
        <a:latin typeface="+mn-lt"/>
        <a:ea typeface="+mn-ea"/>
        <a:cs typeface="+mn-cs"/>
      </a:defRPr>
    </a:lvl1pPr>
    <a:lvl2pPr marL="1900080" algn="l" defTabSz="3800165" rtl="0" eaLnBrk="1" latinLnBrk="0" hangingPunct="1">
      <a:defRPr sz="7500" kern="1200">
        <a:solidFill>
          <a:schemeClr val="tx1"/>
        </a:solidFill>
        <a:latin typeface="+mn-lt"/>
        <a:ea typeface="+mn-ea"/>
        <a:cs typeface="+mn-cs"/>
      </a:defRPr>
    </a:lvl2pPr>
    <a:lvl3pPr marL="3800165" algn="l" defTabSz="3800165" rtl="0" eaLnBrk="1" latinLnBrk="0" hangingPunct="1">
      <a:defRPr sz="7500" kern="1200">
        <a:solidFill>
          <a:schemeClr val="tx1"/>
        </a:solidFill>
        <a:latin typeface="+mn-lt"/>
        <a:ea typeface="+mn-ea"/>
        <a:cs typeface="+mn-cs"/>
      </a:defRPr>
    </a:lvl3pPr>
    <a:lvl4pPr marL="5700245" algn="l" defTabSz="3800165" rtl="0" eaLnBrk="1" latinLnBrk="0" hangingPunct="1">
      <a:defRPr sz="7500" kern="1200">
        <a:solidFill>
          <a:schemeClr val="tx1"/>
        </a:solidFill>
        <a:latin typeface="+mn-lt"/>
        <a:ea typeface="+mn-ea"/>
        <a:cs typeface="+mn-cs"/>
      </a:defRPr>
    </a:lvl4pPr>
    <a:lvl5pPr marL="7600329" algn="l" defTabSz="3800165" rtl="0" eaLnBrk="1" latinLnBrk="0" hangingPunct="1">
      <a:defRPr sz="7500" kern="1200">
        <a:solidFill>
          <a:schemeClr val="tx1"/>
        </a:solidFill>
        <a:latin typeface="+mn-lt"/>
        <a:ea typeface="+mn-ea"/>
        <a:cs typeface="+mn-cs"/>
      </a:defRPr>
    </a:lvl5pPr>
    <a:lvl6pPr marL="9500409" algn="l" defTabSz="3800165" rtl="0" eaLnBrk="1" latinLnBrk="0" hangingPunct="1">
      <a:defRPr sz="7500" kern="1200">
        <a:solidFill>
          <a:schemeClr val="tx1"/>
        </a:solidFill>
        <a:latin typeface="+mn-lt"/>
        <a:ea typeface="+mn-ea"/>
        <a:cs typeface="+mn-cs"/>
      </a:defRPr>
    </a:lvl6pPr>
    <a:lvl7pPr marL="11400494" algn="l" defTabSz="3800165" rtl="0" eaLnBrk="1" latinLnBrk="0" hangingPunct="1">
      <a:defRPr sz="7500" kern="1200">
        <a:solidFill>
          <a:schemeClr val="tx1"/>
        </a:solidFill>
        <a:latin typeface="+mn-lt"/>
        <a:ea typeface="+mn-ea"/>
        <a:cs typeface="+mn-cs"/>
      </a:defRPr>
    </a:lvl7pPr>
    <a:lvl8pPr marL="13300574" algn="l" defTabSz="3800165" rtl="0" eaLnBrk="1" latinLnBrk="0" hangingPunct="1">
      <a:defRPr sz="7500" kern="1200">
        <a:solidFill>
          <a:schemeClr val="tx1"/>
        </a:solidFill>
        <a:latin typeface="+mn-lt"/>
        <a:ea typeface="+mn-ea"/>
        <a:cs typeface="+mn-cs"/>
      </a:defRPr>
    </a:lvl8pPr>
    <a:lvl9pPr marL="15200654" algn="l" defTabSz="3800165"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91" autoAdjust="0"/>
  </p:normalViewPr>
  <p:slideViewPr>
    <p:cSldViewPr>
      <p:cViewPr>
        <p:scale>
          <a:sx n="10" d="100"/>
          <a:sy n="10" d="100"/>
        </p:scale>
        <p:origin x="-1848" y="-516"/>
      </p:cViewPr>
      <p:guideLst>
        <p:guide orient="horz" pos="11340"/>
        <p:guide pos="9072"/>
      </p:guideLst>
    </p:cSldViewPr>
  </p:slideViewPr>
  <p:outlineViewPr>
    <p:cViewPr>
      <p:scale>
        <a:sx n="33" d="100"/>
        <a:sy n="33" d="100"/>
      </p:scale>
      <p:origin x="21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1680210" y="7200900"/>
            <a:ext cx="24732691" cy="9601200"/>
          </a:xfrm>
          <a:ln>
            <a:noFill/>
          </a:ln>
        </p:spPr>
        <p:txBody>
          <a:bodyPr vert="horz" tIns="0" rIns="7406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27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1680210" y="16949814"/>
            <a:ext cx="24742292" cy="9201150"/>
          </a:xfrm>
        </p:spPr>
        <p:txBody>
          <a:bodyPr lIns="0" rIns="74066"/>
          <a:lstStyle>
            <a:lvl1pPr marL="0" marR="185166" indent="0" algn="r">
              <a:buNone/>
              <a:defRPr>
                <a:solidFill>
                  <a:schemeClr val="tx1"/>
                </a:solidFill>
              </a:defRPr>
            </a:lvl1pPr>
            <a:lvl2pPr marL="1851660" indent="0" algn="ctr">
              <a:buNone/>
            </a:lvl2pPr>
            <a:lvl3pPr marL="3703320" indent="0" algn="ctr">
              <a:buNone/>
            </a:lvl3pPr>
            <a:lvl4pPr marL="5554980" indent="0" algn="ctr">
              <a:buNone/>
            </a:lvl4pPr>
            <a:lvl5pPr marL="7406640" indent="0" algn="ctr">
              <a:buNone/>
            </a:lvl5pPr>
            <a:lvl6pPr marL="9258300" indent="0" algn="ctr">
              <a:buNone/>
            </a:lvl6pPr>
            <a:lvl7pPr marL="11109960" indent="0" algn="ctr">
              <a:buNone/>
            </a:lvl7pPr>
            <a:lvl8pPr marL="12961620" indent="0" algn="ctr">
              <a:buNone/>
            </a:lvl8pPr>
            <a:lvl9pPr marL="1481328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82610" y="4800608"/>
            <a:ext cx="6480810" cy="2736175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440180" y="4800608"/>
            <a:ext cx="18962370" cy="2736175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70609" y="6912864"/>
            <a:ext cx="24483060" cy="715289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27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70609" y="14199486"/>
            <a:ext cx="24483060" cy="7925988"/>
          </a:xfrm>
        </p:spPr>
        <p:txBody>
          <a:bodyPr lIns="185166" rIns="185166" anchor="t"/>
          <a:lstStyle>
            <a:lvl1pPr marL="0" indent="0">
              <a:buNone/>
              <a:defRPr sz="8900">
                <a:solidFill>
                  <a:schemeClr val="tx1"/>
                </a:solidFill>
              </a:defRPr>
            </a:lvl1pPr>
            <a:lvl2pPr>
              <a:buNone/>
              <a:defRPr sz="7300">
                <a:solidFill>
                  <a:schemeClr val="tx1">
                    <a:tint val="75000"/>
                  </a:schemeClr>
                </a:solidFill>
              </a:defRPr>
            </a:lvl2pPr>
            <a:lvl3pPr>
              <a:buNone/>
              <a:defRPr sz="6500">
                <a:solidFill>
                  <a:schemeClr val="tx1">
                    <a:tint val="75000"/>
                  </a:schemeClr>
                </a:solidFill>
              </a:defRPr>
            </a:lvl3pPr>
            <a:lvl4pPr>
              <a:buNone/>
              <a:defRPr sz="5700">
                <a:solidFill>
                  <a:schemeClr val="tx1">
                    <a:tint val="75000"/>
                  </a:schemeClr>
                </a:solidFill>
              </a:defRPr>
            </a:lvl4pPr>
            <a:lvl5pPr>
              <a:buNone/>
              <a:defRPr sz="57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0180" y="3696462"/>
            <a:ext cx="25923240" cy="60007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40180" y="10080446"/>
            <a:ext cx="12721590" cy="23282910"/>
          </a:xfrm>
        </p:spPr>
        <p:txBody>
          <a:bodyPr/>
          <a:lstStyle>
            <a:lvl1pPr>
              <a:defRPr sz="10500"/>
            </a:lvl1pPr>
            <a:lvl2pPr>
              <a:defRPr sz="9700"/>
            </a:lvl2pPr>
            <a:lvl3pPr>
              <a:defRPr sz="8100"/>
            </a:lvl3pPr>
            <a:lvl4pPr>
              <a:defRPr sz="7300"/>
            </a:lvl4pPr>
            <a:lvl5pPr>
              <a:defRPr sz="7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4641830" y="10080446"/>
            <a:ext cx="12721590" cy="23282910"/>
          </a:xfrm>
        </p:spPr>
        <p:txBody>
          <a:bodyPr/>
          <a:lstStyle>
            <a:lvl1pPr>
              <a:defRPr sz="10500"/>
            </a:lvl1pPr>
            <a:lvl2pPr>
              <a:defRPr sz="9700"/>
            </a:lvl2pPr>
            <a:lvl3pPr>
              <a:defRPr sz="8100"/>
            </a:lvl3pPr>
            <a:lvl4pPr>
              <a:defRPr sz="7300"/>
            </a:lvl4pPr>
            <a:lvl5pPr>
              <a:defRPr sz="7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0180" y="3696462"/>
            <a:ext cx="25923240" cy="6000750"/>
          </a:xfrm>
        </p:spPr>
        <p:txBody>
          <a:bodyPr tIns="185166"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40180" y="9740052"/>
            <a:ext cx="12726592" cy="3461598"/>
          </a:xfrm>
        </p:spPr>
        <p:txBody>
          <a:bodyPr lIns="185166" tIns="0" rIns="185166" bIns="0" anchor="ctr">
            <a:noAutofit/>
          </a:bodyPr>
          <a:lstStyle>
            <a:lvl1pPr marL="0" indent="0">
              <a:buNone/>
              <a:defRPr sz="9700" b="1" cap="none" baseline="0">
                <a:solidFill>
                  <a:schemeClr val="tx2"/>
                </a:solidFill>
                <a:effectLst/>
              </a:defRPr>
            </a:lvl1pPr>
            <a:lvl2pPr>
              <a:buNone/>
              <a:defRPr sz="8100" b="1"/>
            </a:lvl2pPr>
            <a:lvl3pPr>
              <a:buNone/>
              <a:defRPr sz="7300" b="1"/>
            </a:lvl3pPr>
            <a:lvl4pPr>
              <a:buNone/>
              <a:defRPr sz="6500" b="1"/>
            </a:lvl4pPr>
            <a:lvl5pPr>
              <a:buNone/>
              <a:defRPr sz="65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4631830" y="9763727"/>
            <a:ext cx="12731591" cy="3437926"/>
          </a:xfrm>
        </p:spPr>
        <p:txBody>
          <a:bodyPr lIns="185166" tIns="0" rIns="185166" bIns="0" anchor="ctr"/>
          <a:lstStyle>
            <a:lvl1pPr marL="0" indent="0">
              <a:buNone/>
              <a:defRPr sz="9700" b="1" cap="none" baseline="0">
                <a:solidFill>
                  <a:schemeClr val="tx2"/>
                </a:solidFill>
                <a:effectLst/>
              </a:defRPr>
            </a:lvl1pPr>
            <a:lvl2pPr>
              <a:buNone/>
              <a:defRPr sz="8100" b="1"/>
            </a:lvl2pPr>
            <a:lvl3pPr>
              <a:buNone/>
              <a:defRPr sz="7300" b="1"/>
            </a:lvl3pPr>
            <a:lvl4pPr>
              <a:buNone/>
              <a:defRPr sz="6500" b="1"/>
            </a:lvl4pPr>
            <a:lvl5pPr>
              <a:buNone/>
              <a:defRPr sz="65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440180" y="13201650"/>
            <a:ext cx="12726592" cy="20190030"/>
          </a:xfrm>
        </p:spPr>
        <p:txBody>
          <a:bodyPr tIns="0"/>
          <a:lstStyle>
            <a:lvl1pPr>
              <a:defRPr sz="8900"/>
            </a:lvl1pPr>
            <a:lvl2pPr>
              <a:defRPr sz="8100"/>
            </a:lvl2pPr>
            <a:lvl3pPr>
              <a:defRPr sz="7300"/>
            </a:lvl3pPr>
            <a:lvl4pPr>
              <a:defRPr sz="6500"/>
            </a:lvl4pPr>
            <a:lvl5pPr>
              <a:defRPr sz="6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4631830" y="13201650"/>
            <a:ext cx="12731591" cy="20190030"/>
          </a:xfrm>
        </p:spPr>
        <p:txBody>
          <a:bodyPr tIns="0"/>
          <a:lstStyle>
            <a:lvl1pPr>
              <a:defRPr sz="8900"/>
            </a:lvl1pPr>
            <a:lvl2pPr>
              <a:defRPr sz="8100"/>
            </a:lvl2pPr>
            <a:lvl3pPr>
              <a:defRPr sz="7300"/>
            </a:lvl3pPr>
            <a:lvl4pPr>
              <a:defRPr sz="6500"/>
            </a:lvl4pPr>
            <a:lvl5pPr>
              <a:defRPr sz="6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0180" y="3696462"/>
            <a:ext cx="26163270" cy="6000750"/>
          </a:xfrm>
        </p:spPr>
        <p:txBody>
          <a:bodyPr vert="horz" tIns="185166"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03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0270" y="2700348"/>
            <a:ext cx="8641080" cy="6100763"/>
          </a:xfrm>
        </p:spPr>
        <p:txBody>
          <a:bodyPr lIns="0" anchor="b">
            <a:noAutofit/>
          </a:bodyPr>
          <a:lstStyle>
            <a:lvl1pPr algn="l" rtl="0">
              <a:spcBef>
                <a:spcPct val="0"/>
              </a:spcBef>
              <a:buNone/>
              <a:defRPr sz="105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2160270" y="8801100"/>
            <a:ext cx="8641080" cy="24003000"/>
          </a:xfrm>
        </p:spPr>
        <p:txBody>
          <a:bodyPr lIns="74066" rIns="74066"/>
          <a:lstStyle>
            <a:lvl1pPr marL="0" indent="0" algn="l">
              <a:buNone/>
              <a:defRPr sz="5700"/>
            </a:lvl1pPr>
            <a:lvl2pPr indent="0" algn="l">
              <a:buNone/>
              <a:defRPr sz="4900"/>
            </a:lvl2pPr>
            <a:lvl3pPr indent="0" algn="l">
              <a:buNone/>
              <a:defRPr sz="4100"/>
            </a:lvl3pPr>
            <a:lvl4pPr indent="0" algn="l">
              <a:buNone/>
              <a:defRPr sz="3600"/>
            </a:lvl4pPr>
            <a:lvl5pPr indent="0" algn="l">
              <a:buNone/>
              <a:defRPr sz="36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1261407" y="8801100"/>
            <a:ext cx="16102013" cy="24003000"/>
          </a:xfrm>
        </p:spPr>
        <p:txBody>
          <a:bodyPr tIns="0"/>
          <a:lstStyle>
            <a:lvl1pPr>
              <a:defRPr sz="11300"/>
            </a:lvl1pPr>
            <a:lvl2pPr>
              <a:defRPr sz="10500"/>
            </a:lvl2pPr>
            <a:lvl3pPr>
              <a:defRPr sz="9700"/>
            </a:lvl3pPr>
            <a:lvl4pPr>
              <a:defRPr sz="8100"/>
            </a:lvl4pPr>
            <a:lvl5pPr>
              <a:defRPr sz="7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9972122" y="5817404"/>
            <a:ext cx="16562070" cy="216027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70332" tIns="185166" rIns="370332" bIns="185166" rtlCol="0" anchor="ctr"/>
          <a:lstStyle/>
          <a:p>
            <a:pPr algn="ctr" eaLnBrk="1" latinLnBrk="0" hangingPunct="1"/>
            <a:endParaRPr kumimoji="0" lang="en-US"/>
          </a:p>
        </p:txBody>
      </p:sp>
      <p:sp>
        <p:nvSpPr>
          <p:cNvPr id="12" name="Right Triangle 11"/>
          <p:cNvSpPr/>
          <p:nvPr/>
        </p:nvSpPr>
        <p:spPr>
          <a:xfrm rot="420000" flipV="1">
            <a:off x="25213022" y="28138787"/>
            <a:ext cx="489661" cy="81610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70332" tIns="185166" rIns="370332" bIns="185166" rtlCol="0" anchor="ctr"/>
          <a:lstStyle/>
          <a:p>
            <a:pPr algn="ctr" eaLnBrk="1" latinLnBrk="0" hangingPunct="1"/>
            <a:endParaRPr kumimoji="0" lang="en-US"/>
          </a:p>
        </p:txBody>
      </p:sp>
      <p:sp>
        <p:nvSpPr>
          <p:cNvPr id="2" name="Title 1"/>
          <p:cNvSpPr>
            <a:spLocks noGrp="1"/>
          </p:cNvSpPr>
          <p:nvPr>
            <p:ph type="title"/>
          </p:nvPr>
        </p:nvSpPr>
        <p:spPr>
          <a:xfrm>
            <a:off x="1920240" y="6179232"/>
            <a:ext cx="6970471" cy="8308760"/>
          </a:xfrm>
        </p:spPr>
        <p:txBody>
          <a:bodyPr vert="horz" lIns="185166" tIns="185166" rIns="185166" bIns="185166" anchor="b"/>
          <a:lstStyle>
            <a:lvl1pPr algn="l">
              <a:buNone/>
              <a:defRPr sz="81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920240" y="14851121"/>
            <a:ext cx="6960870" cy="11441430"/>
          </a:xfrm>
        </p:spPr>
        <p:txBody>
          <a:bodyPr lIns="259232" rIns="185166" bIns="185166" anchor="t"/>
          <a:lstStyle>
            <a:lvl1pPr marL="0" indent="0" algn="l">
              <a:spcBef>
                <a:spcPts val="1013"/>
              </a:spcBef>
              <a:buFontTx/>
              <a:buNone/>
              <a:defRPr sz="5300"/>
            </a:lvl1pPr>
            <a:lvl2pPr>
              <a:defRPr sz="4900"/>
            </a:lvl2pPr>
            <a:lvl3pPr>
              <a:defRPr sz="4100"/>
            </a:lvl3pPr>
            <a:lvl4pPr>
              <a:defRPr sz="3600"/>
            </a:lvl4pPr>
            <a:lvl5pPr>
              <a:defRPr sz="36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0FF1A2-2B94-4302-A02F-D0313433BEB2}" type="datetimeFigureOut">
              <a:rPr lang="en-US" smtClean="0"/>
              <a:pPr/>
              <a:t>10/14/2010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25443180" y="33370840"/>
            <a:ext cx="1920240" cy="1916906"/>
          </a:xfrm>
        </p:spPr>
        <p:txBody>
          <a:bodyPr/>
          <a:lstStyle/>
          <a:p>
            <a:fld id="{69022D4D-5112-4E58-8F07-FAA4DF497C5E}" type="slidenum">
              <a:rPr lang="en-US" smtClean="0"/>
              <a:pPr/>
              <a:t>‹#›</a:t>
            </a:fld>
            <a:endParaRPr lang="en-US" dirty="0"/>
          </a:p>
        </p:txBody>
      </p:sp>
      <p:sp>
        <p:nvSpPr>
          <p:cNvPr id="3" name="Picture Placeholder 2"/>
          <p:cNvSpPr>
            <a:spLocks noGrp="1"/>
          </p:cNvSpPr>
          <p:nvPr>
            <p:ph type="pic" idx="1"/>
          </p:nvPr>
        </p:nvSpPr>
        <p:spPr>
          <a:xfrm rot="420000">
            <a:off x="10980248" y="6297464"/>
            <a:ext cx="14545818" cy="20642580"/>
          </a:xfrm>
          <a:prstGeom prst="rect">
            <a:avLst/>
          </a:prstGeom>
          <a:solidFill>
            <a:schemeClr val="bg2"/>
          </a:solidFill>
          <a:ln w="3000" cap="rnd">
            <a:solidFill>
              <a:srgbClr val="C0C0C0"/>
            </a:solidFill>
            <a:round/>
          </a:ln>
          <a:effectLst/>
        </p:spPr>
        <p:txBody>
          <a:bodyPr/>
          <a:lstStyle>
            <a:lvl1pPr marL="0" indent="0">
              <a:buNone/>
              <a:defRPr sz="13000"/>
            </a:lvl1pPr>
          </a:lstStyle>
          <a:p>
            <a:r>
              <a:rPr kumimoji="0" lang="en-US" smtClean="0"/>
              <a:t>Click icon to add picture</a:t>
            </a:r>
            <a:endParaRPr kumimoji="0" lang="en-US" dirty="0"/>
          </a:p>
        </p:txBody>
      </p:sp>
      <p:sp>
        <p:nvSpPr>
          <p:cNvPr id="10" name="Freeform 9"/>
          <p:cNvSpPr>
            <a:spLocks/>
          </p:cNvSpPr>
          <p:nvPr/>
        </p:nvSpPr>
        <p:spPr bwMode="auto">
          <a:xfrm flipV="1">
            <a:off x="-30004" y="30537150"/>
            <a:ext cx="28863608" cy="54673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70332" tIns="185166" rIns="370332" bIns="185166"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13801725" y="32654084"/>
            <a:ext cx="15001875" cy="335041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70332" tIns="185166" rIns="370332" bIns="185166"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30004" y="-37506"/>
            <a:ext cx="28863608" cy="54673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70332" tIns="185166" rIns="370332" bIns="185166"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13801725" y="-37503"/>
            <a:ext cx="15001875" cy="335041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70332" tIns="185166" rIns="370332" bIns="185166"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1440180" y="3696462"/>
            <a:ext cx="25923240" cy="6000750"/>
          </a:xfrm>
          <a:prstGeom prst="rect">
            <a:avLst/>
          </a:prstGeom>
        </p:spPr>
        <p:txBody>
          <a:bodyPr vert="horz" lIns="0" tIns="185166"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1440180" y="10161270"/>
            <a:ext cx="25923240" cy="23042880"/>
          </a:xfrm>
          <a:prstGeom prst="rect">
            <a:avLst/>
          </a:prstGeom>
        </p:spPr>
        <p:txBody>
          <a:bodyPr vert="horz" lIns="370332" tIns="185166" rIns="370332" bIns="18516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1440180" y="33370840"/>
            <a:ext cx="6720840" cy="1916906"/>
          </a:xfrm>
          <a:prstGeom prst="rect">
            <a:avLst/>
          </a:prstGeom>
        </p:spPr>
        <p:txBody>
          <a:bodyPr vert="horz" lIns="0" tIns="0" rIns="0" bIns="0" anchor="b"/>
          <a:lstStyle>
            <a:lvl1pPr algn="l" eaLnBrk="1" latinLnBrk="0" hangingPunct="1">
              <a:defRPr kumimoji="0" sz="4900">
                <a:solidFill>
                  <a:schemeClr val="tx2">
                    <a:shade val="90000"/>
                  </a:schemeClr>
                </a:solidFill>
              </a:defRPr>
            </a:lvl1pPr>
          </a:lstStyle>
          <a:p>
            <a:fld id="{850FF1A2-2B94-4302-A02F-D0313433BEB2}" type="datetimeFigureOut">
              <a:rPr lang="en-US" smtClean="0"/>
              <a:pPr/>
              <a:t>10/14/2010</a:t>
            </a:fld>
            <a:endParaRPr lang="en-US" dirty="0"/>
          </a:p>
        </p:txBody>
      </p:sp>
      <p:sp>
        <p:nvSpPr>
          <p:cNvPr id="22" name="Footer Placeholder 21"/>
          <p:cNvSpPr>
            <a:spLocks noGrp="1"/>
          </p:cNvSpPr>
          <p:nvPr>
            <p:ph type="ftr" sz="quarter" idx="3"/>
          </p:nvPr>
        </p:nvSpPr>
        <p:spPr>
          <a:xfrm>
            <a:off x="8401050" y="33370840"/>
            <a:ext cx="10561320" cy="1916906"/>
          </a:xfrm>
          <a:prstGeom prst="rect">
            <a:avLst/>
          </a:prstGeom>
        </p:spPr>
        <p:txBody>
          <a:bodyPr vert="horz" lIns="0" tIns="0" rIns="0" bIns="0" anchor="b"/>
          <a:lstStyle>
            <a:lvl1pPr algn="l" eaLnBrk="1" latinLnBrk="0" hangingPunct="1">
              <a:defRPr kumimoji="0" sz="49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24963120" y="33370840"/>
            <a:ext cx="2400300" cy="1916906"/>
          </a:xfrm>
          <a:prstGeom prst="rect">
            <a:avLst/>
          </a:prstGeom>
        </p:spPr>
        <p:txBody>
          <a:bodyPr vert="horz" lIns="0" tIns="0" rIns="0" bIns="0" anchor="b"/>
          <a:lstStyle>
            <a:lvl1pPr algn="r" eaLnBrk="1" latinLnBrk="0" hangingPunct="1">
              <a:defRPr kumimoji="0" sz="4900">
                <a:solidFill>
                  <a:schemeClr val="tx2">
                    <a:shade val="90000"/>
                  </a:schemeClr>
                </a:solidFill>
              </a:defRPr>
            </a:lvl1pPr>
          </a:lstStyle>
          <a:p>
            <a:fld id="{69022D4D-5112-4E58-8F07-FAA4DF497C5E}" type="slidenum">
              <a:rPr lang="en-US" smtClean="0"/>
              <a:pPr/>
              <a:t>‹#›</a:t>
            </a:fld>
            <a:endParaRPr lang="en-US" dirty="0"/>
          </a:p>
        </p:txBody>
      </p:sp>
      <p:grpSp>
        <p:nvGrpSpPr>
          <p:cNvPr id="2" name="Group 1"/>
          <p:cNvGrpSpPr/>
          <p:nvPr/>
        </p:nvGrpSpPr>
        <p:grpSpPr>
          <a:xfrm>
            <a:off x="-59903" y="1062642"/>
            <a:ext cx="28918726" cy="340842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rtl="0" eaLnBrk="1" latinLnBrk="0" hangingPunct="1">
        <a:spcBef>
          <a:spcPct val="0"/>
        </a:spcBef>
        <a:buNone/>
        <a:defRPr kumimoji="0" sz="20300" b="0" kern="1200">
          <a:ln>
            <a:noFill/>
          </a:ln>
          <a:solidFill>
            <a:schemeClr val="tx2"/>
          </a:solidFill>
          <a:effectLst/>
          <a:latin typeface="+mj-lt"/>
          <a:ea typeface="+mj-ea"/>
          <a:cs typeface="+mj-cs"/>
        </a:defRPr>
      </a:lvl1pPr>
    </p:titleStyle>
    <p:bodyStyle>
      <a:lvl1pPr marL="1110996" indent="-1110996" algn="l" rtl="0" eaLnBrk="1" latinLnBrk="0" hangingPunct="1">
        <a:spcBef>
          <a:spcPct val="20000"/>
        </a:spcBef>
        <a:buClr>
          <a:schemeClr val="accent3"/>
        </a:buClr>
        <a:buSzPct val="95000"/>
        <a:buFont typeface="Wingdings 2"/>
        <a:buChar char=""/>
        <a:defRPr kumimoji="0" sz="10500" kern="1200">
          <a:solidFill>
            <a:schemeClr val="tx1"/>
          </a:solidFill>
          <a:latin typeface="+mn-lt"/>
          <a:ea typeface="+mn-ea"/>
          <a:cs typeface="+mn-cs"/>
        </a:defRPr>
      </a:lvl1pPr>
      <a:lvl2pPr marL="2592324" indent="-999896" algn="l" rtl="0" eaLnBrk="1" latinLnBrk="0" hangingPunct="1">
        <a:spcBef>
          <a:spcPct val="20000"/>
        </a:spcBef>
        <a:buClr>
          <a:schemeClr val="accent1"/>
        </a:buClr>
        <a:buSzPct val="85000"/>
        <a:buFont typeface="Wingdings 2"/>
        <a:buChar char=""/>
        <a:defRPr kumimoji="0" sz="9700" kern="1200">
          <a:solidFill>
            <a:schemeClr val="tx1"/>
          </a:solidFill>
          <a:latin typeface="+mn-lt"/>
          <a:ea typeface="+mn-ea"/>
          <a:cs typeface="+mn-cs"/>
        </a:defRPr>
      </a:lvl2pPr>
      <a:lvl3pPr marL="3703320" indent="-999896" algn="l" rtl="0" eaLnBrk="1" latinLnBrk="0" hangingPunct="1">
        <a:spcBef>
          <a:spcPct val="20000"/>
        </a:spcBef>
        <a:buClr>
          <a:schemeClr val="accent2"/>
        </a:buClr>
        <a:buSzPct val="70000"/>
        <a:buFont typeface="Wingdings 2"/>
        <a:buChar char=""/>
        <a:defRPr kumimoji="0" sz="8500" kern="1200">
          <a:solidFill>
            <a:schemeClr val="tx1"/>
          </a:solidFill>
          <a:latin typeface="+mn-lt"/>
          <a:ea typeface="+mn-ea"/>
          <a:cs typeface="+mn-cs"/>
        </a:defRPr>
      </a:lvl3pPr>
      <a:lvl4pPr marL="4814316" indent="-851764" algn="l" rtl="0" eaLnBrk="1" latinLnBrk="0" hangingPunct="1">
        <a:spcBef>
          <a:spcPct val="20000"/>
        </a:spcBef>
        <a:buClr>
          <a:schemeClr val="accent3"/>
        </a:buClr>
        <a:buSzPct val="65000"/>
        <a:buFont typeface="Wingdings 2"/>
        <a:buChar char=""/>
        <a:defRPr kumimoji="0" sz="8100" kern="1200">
          <a:solidFill>
            <a:schemeClr val="tx1"/>
          </a:solidFill>
          <a:latin typeface="+mn-lt"/>
          <a:ea typeface="+mn-ea"/>
          <a:cs typeface="+mn-cs"/>
        </a:defRPr>
      </a:lvl4pPr>
      <a:lvl5pPr marL="5925312" indent="-851764" algn="l" rtl="0" eaLnBrk="1" latinLnBrk="0" hangingPunct="1">
        <a:spcBef>
          <a:spcPct val="20000"/>
        </a:spcBef>
        <a:buClr>
          <a:schemeClr val="accent4"/>
        </a:buClr>
        <a:buSzPct val="65000"/>
        <a:buFont typeface="Wingdings 2"/>
        <a:buChar char=""/>
        <a:defRPr kumimoji="0" sz="8100" kern="1200">
          <a:solidFill>
            <a:schemeClr val="tx1"/>
          </a:solidFill>
          <a:latin typeface="+mn-lt"/>
          <a:ea typeface="+mn-ea"/>
          <a:cs typeface="+mn-cs"/>
        </a:defRPr>
      </a:lvl5pPr>
      <a:lvl6pPr marL="7036308" indent="-851764" algn="l" rtl="0" eaLnBrk="1" latinLnBrk="0" hangingPunct="1">
        <a:spcBef>
          <a:spcPct val="20000"/>
        </a:spcBef>
        <a:buClr>
          <a:schemeClr val="accent5"/>
        </a:buClr>
        <a:buSzPct val="80000"/>
        <a:buFont typeface="Wingdings 2"/>
        <a:buChar char=""/>
        <a:defRPr kumimoji="0" sz="7300" kern="1200">
          <a:solidFill>
            <a:schemeClr val="tx1"/>
          </a:solidFill>
          <a:latin typeface="+mn-lt"/>
          <a:ea typeface="+mn-ea"/>
          <a:cs typeface="+mn-cs"/>
        </a:defRPr>
      </a:lvl6pPr>
      <a:lvl7pPr marL="7776972" indent="-740664" algn="l" rtl="0" eaLnBrk="1" latinLnBrk="0" hangingPunct="1">
        <a:spcBef>
          <a:spcPct val="20000"/>
        </a:spcBef>
        <a:buClr>
          <a:schemeClr val="accent6"/>
        </a:buClr>
        <a:buSzPct val="80000"/>
        <a:buFont typeface="Wingdings 2"/>
        <a:buChar char=""/>
        <a:defRPr kumimoji="0" sz="6500" kern="1200" baseline="0">
          <a:solidFill>
            <a:schemeClr val="tx1"/>
          </a:solidFill>
          <a:latin typeface="+mn-lt"/>
          <a:ea typeface="+mn-ea"/>
          <a:cs typeface="+mn-cs"/>
        </a:defRPr>
      </a:lvl7pPr>
      <a:lvl8pPr marL="8887968" indent="-740664" algn="l" rtl="0" eaLnBrk="1" latinLnBrk="0" hangingPunct="1">
        <a:spcBef>
          <a:spcPct val="20000"/>
        </a:spcBef>
        <a:buClr>
          <a:schemeClr val="tx2"/>
        </a:buClr>
        <a:buChar char="•"/>
        <a:defRPr kumimoji="0" sz="6500" kern="1200">
          <a:solidFill>
            <a:schemeClr val="tx1"/>
          </a:solidFill>
          <a:latin typeface="+mn-lt"/>
          <a:ea typeface="+mn-ea"/>
          <a:cs typeface="+mn-cs"/>
        </a:defRPr>
      </a:lvl8pPr>
      <a:lvl9pPr marL="9998964" indent="-740664" algn="l" rtl="0" eaLnBrk="1" latinLnBrk="0" hangingPunct="1">
        <a:spcBef>
          <a:spcPct val="20000"/>
        </a:spcBef>
        <a:buClr>
          <a:schemeClr val="tx2"/>
        </a:buClr>
        <a:buFontTx/>
        <a:buChar char="•"/>
        <a:defRPr kumimoji="0" sz="57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851660" algn="l" rtl="0" eaLnBrk="1" latinLnBrk="0" hangingPunct="1">
        <a:defRPr kumimoji="0" kern="1200">
          <a:solidFill>
            <a:schemeClr val="tx1"/>
          </a:solidFill>
          <a:latin typeface="+mn-lt"/>
          <a:ea typeface="+mn-ea"/>
          <a:cs typeface="+mn-cs"/>
        </a:defRPr>
      </a:lvl2pPr>
      <a:lvl3pPr marL="3703320" algn="l" rtl="0" eaLnBrk="1" latinLnBrk="0" hangingPunct="1">
        <a:defRPr kumimoji="0" kern="1200">
          <a:solidFill>
            <a:schemeClr val="tx1"/>
          </a:solidFill>
          <a:latin typeface="+mn-lt"/>
          <a:ea typeface="+mn-ea"/>
          <a:cs typeface="+mn-cs"/>
        </a:defRPr>
      </a:lvl3pPr>
      <a:lvl4pPr marL="5554980" algn="l" rtl="0" eaLnBrk="1" latinLnBrk="0" hangingPunct="1">
        <a:defRPr kumimoji="0" kern="1200">
          <a:solidFill>
            <a:schemeClr val="tx1"/>
          </a:solidFill>
          <a:latin typeface="+mn-lt"/>
          <a:ea typeface="+mn-ea"/>
          <a:cs typeface="+mn-cs"/>
        </a:defRPr>
      </a:lvl4pPr>
      <a:lvl5pPr marL="7406640" algn="l" rtl="0" eaLnBrk="1" latinLnBrk="0" hangingPunct="1">
        <a:defRPr kumimoji="0" kern="1200">
          <a:solidFill>
            <a:schemeClr val="tx1"/>
          </a:solidFill>
          <a:latin typeface="+mn-lt"/>
          <a:ea typeface="+mn-ea"/>
          <a:cs typeface="+mn-cs"/>
        </a:defRPr>
      </a:lvl5pPr>
      <a:lvl6pPr marL="9258300" algn="l" rtl="0" eaLnBrk="1" latinLnBrk="0" hangingPunct="1">
        <a:defRPr kumimoji="0" kern="1200">
          <a:solidFill>
            <a:schemeClr val="tx1"/>
          </a:solidFill>
          <a:latin typeface="+mn-lt"/>
          <a:ea typeface="+mn-ea"/>
          <a:cs typeface="+mn-cs"/>
        </a:defRPr>
      </a:lvl6pPr>
      <a:lvl7pPr marL="11109960" algn="l" rtl="0" eaLnBrk="1" latinLnBrk="0" hangingPunct="1">
        <a:defRPr kumimoji="0" kern="1200">
          <a:solidFill>
            <a:schemeClr val="tx1"/>
          </a:solidFill>
          <a:latin typeface="+mn-lt"/>
          <a:ea typeface="+mn-ea"/>
          <a:cs typeface="+mn-cs"/>
        </a:defRPr>
      </a:lvl7pPr>
      <a:lvl8pPr marL="12961620" algn="l" rtl="0" eaLnBrk="1" latinLnBrk="0" hangingPunct="1">
        <a:defRPr kumimoji="0" kern="1200">
          <a:solidFill>
            <a:schemeClr val="tx1"/>
          </a:solidFill>
          <a:latin typeface="+mn-lt"/>
          <a:ea typeface="+mn-ea"/>
          <a:cs typeface="+mn-cs"/>
        </a:defRPr>
      </a:lvl8pPr>
      <a:lvl9pPr marL="148132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400000"/>
              </a:schemeClr>
            </a:gs>
            <a:gs pos="25000">
              <a:schemeClr val="bg2">
                <a:tint val="83000"/>
                <a:satMod val="320000"/>
              </a:schemeClr>
            </a:gs>
            <a:gs pos="100000">
              <a:schemeClr val="bg2">
                <a:shade val="15000"/>
                <a:satMod val="32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Rectangle 3"/>
          <p:cNvSpPr/>
          <p:nvPr/>
        </p:nvSpPr>
        <p:spPr>
          <a:xfrm>
            <a:off x="3490469" y="523945"/>
            <a:ext cx="23516966" cy="4150119"/>
          </a:xfrm>
          <a:prstGeom prst="rect">
            <a:avLst/>
          </a:prstGeom>
        </p:spPr>
        <p:txBody>
          <a:bodyPr wrap="square" lIns="86621" tIns="43311" rIns="86621" bIns="43311">
            <a:spAutoFit/>
          </a:bodyPr>
          <a:lstStyle/>
          <a:p>
            <a:pPr algn="ctr"/>
            <a:endParaRPr lang="sr-Latn-CS" sz="6600" b="1" dirty="0" smtClean="0"/>
          </a:p>
          <a:p>
            <a:pPr algn="ctr"/>
            <a:r>
              <a:rPr lang="en-US" sz="6600" b="1" dirty="0" smtClean="0"/>
              <a:t>PROIZVODNJA HRANE ZA ŽIVOTINJE I NJENA HIGIJENSKA ISPRAVNOST</a:t>
            </a:r>
            <a:endParaRPr lang="en-US" sz="6600" dirty="0" smtClean="0"/>
          </a:p>
          <a:p>
            <a:pPr algn="ctr"/>
            <a:r>
              <a:rPr lang="sr-Latn-CS" sz="6600" b="1" dirty="0" smtClean="0"/>
              <a:t> </a:t>
            </a:r>
            <a:endParaRPr lang="en-US" sz="6600" dirty="0"/>
          </a:p>
        </p:txBody>
      </p:sp>
      <p:sp>
        <p:nvSpPr>
          <p:cNvPr id="5" name="Rectangle 4"/>
          <p:cNvSpPr/>
          <p:nvPr/>
        </p:nvSpPr>
        <p:spPr>
          <a:xfrm>
            <a:off x="2338342" y="4104706"/>
            <a:ext cx="24194688" cy="5288892"/>
          </a:xfrm>
          <a:prstGeom prst="rect">
            <a:avLst/>
          </a:prstGeom>
        </p:spPr>
        <p:txBody>
          <a:bodyPr wrap="square" lIns="86621" tIns="43311" rIns="86621" bIns="43311">
            <a:spAutoFit/>
          </a:bodyPr>
          <a:lstStyle/>
          <a:p>
            <a:pPr algn="ctr"/>
            <a:r>
              <a:rPr lang="en-US" sz="5400" i="1" noProof="1" smtClean="0">
                <a:latin typeface="Times New Roman" pitchFamily="18" charset="0"/>
                <a:cs typeface="Times New Roman" pitchFamily="18" charset="0"/>
              </a:rPr>
              <a:t>Tatjana Savković</a:t>
            </a:r>
            <a:r>
              <a:rPr lang="en-US" sz="5400" i="1" baseline="30000" noProof="1" smtClean="0">
                <a:latin typeface="Times New Roman" pitchFamily="18" charset="0"/>
                <a:cs typeface="Times New Roman" pitchFamily="18" charset="0"/>
              </a:rPr>
              <a:t>1</a:t>
            </a:r>
            <a:r>
              <a:rPr lang="en-US" sz="5400" i="1" noProof="1" smtClean="0">
                <a:latin typeface="Times New Roman" pitchFamily="18" charset="0"/>
                <a:cs typeface="Times New Roman" pitchFamily="18" charset="0"/>
              </a:rPr>
              <a:t>, Veselina Radanov Pelagić</a:t>
            </a:r>
            <a:r>
              <a:rPr lang="en-US" sz="5400" i="1" baseline="30000" noProof="1" smtClean="0">
                <a:latin typeface="Times New Roman" pitchFamily="18" charset="0"/>
                <a:cs typeface="Times New Roman" pitchFamily="18" charset="0"/>
              </a:rPr>
              <a:t>2</a:t>
            </a:r>
            <a:r>
              <a:rPr lang="en-US" sz="5400" i="1" noProof="1" smtClean="0">
                <a:latin typeface="Times New Roman" pitchFamily="18" charset="0"/>
                <a:cs typeface="Times New Roman" pitchFamily="18" charset="0"/>
              </a:rPr>
              <a:t>, Verica Jurić</a:t>
            </a:r>
            <a:r>
              <a:rPr lang="en-US" sz="5400" i="1" baseline="30000" noProof="1" smtClean="0">
                <a:latin typeface="Times New Roman" pitchFamily="18" charset="0"/>
                <a:cs typeface="Times New Roman" pitchFamily="18" charset="0"/>
              </a:rPr>
              <a:t>3</a:t>
            </a:r>
          </a:p>
          <a:p>
            <a:pPr algn="ctr"/>
            <a:endParaRPr lang="en-US" sz="5400" i="1" baseline="30000" noProof="1" smtClean="0">
              <a:latin typeface="Times New Roman" pitchFamily="18" charset="0"/>
              <a:cs typeface="Times New Roman" pitchFamily="18" charset="0"/>
            </a:endParaRPr>
          </a:p>
          <a:p>
            <a:pPr algn="ctr"/>
            <a:r>
              <a:rPr lang="en-US" sz="2400" baseline="30000" noProof="1" smtClean="0">
                <a:latin typeface="Times New Roman" pitchFamily="18" charset="0"/>
                <a:cs typeface="Times New Roman" pitchFamily="18" charset="0"/>
              </a:rPr>
              <a:t>1</a:t>
            </a:r>
            <a:r>
              <a:rPr lang="en-US" sz="2400" noProof="1" smtClean="0">
                <a:latin typeface="Times New Roman" pitchFamily="18" charset="0"/>
                <a:cs typeface="Times New Roman" pitchFamily="18" charset="0"/>
              </a:rPr>
              <a:t> Univerzitet u Novom Sadu, Naučni Institut za prehrambene tehnologije, Novi Sad Bulevar Cara Lazara </a:t>
            </a:r>
            <a:r>
              <a:rPr lang="en-US" sz="2400" noProof="1" smtClean="0">
                <a:latin typeface="Times New Roman" pitchFamily="18" charset="0"/>
                <a:cs typeface="Times New Roman" pitchFamily="18" charset="0"/>
              </a:rPr>
              <a:t>1</a:t>
            </a:r>
            <a:endParaRPr lang="en-US" sz="2400" noProof="1" smtClean="0">
              <a:latin typeface="Times New Roman" pitchFamily="18" charset="0"/>
              <a:cs typeface="Times New Roman" pitchFamily="18" charset="0"/>
            </a:endParaRPr>
          </a:p>
          <a:p>
            <a:pPr algn="ctr"/>
            <a:r>
              <a:rPr lang="en-US" sz="2400" baseline="30000" noProof="1" smtClean="0">
                <a:latin typeface="Times New Roman" pitchFamily="18" charset="0"/>
                <a:cs typeface="Times New Roman" pitchFamily="18" charset="0"/>
              </a:rPr>
              <a:t>2</a:t>
            </a:r>
            <a:r>
              <a:rPr lang="en-US" sz="2400" noProof="1" smtClean="0">
                <a:latin typeface="Times New Roman" pitchFamily="18" charset="0"/>
                <a:cs typeface="Times New Roman" pitchFamily="18" charset="0"/>
              </a:rPr>
              <a:t> SFS Centar za edukaciju, istraživanje i konsalting za poljoprivredu</a:t>
            </a:r>
          </a:p>
          <a:p>
            <a:pPr algn="ctr"/>
            <a:r>
              <a:rPr lang="en-US" sz="2400" baseline="30000" noProof="1" smtClean="0">
                <a:latin typeface="Times New Roman" pitchFamily="18" charset="0"/>
                <a:cs typeface="Times New Roman" pitchFamily="18" charset="0"/>
              </a:rPr>
              <a:t>3</a:t>
            </a:r>
            <a:r>
              <a:rPr lang="en-US" sz="2400" noProof="1" smtClean="0">
                <a:latin typeface="Times New Roman" pitchFamily="18" charset="0"/>
                <a:cs typeface="Times New Roman" pitchFamily="18" charset="0"/>
              </a:rPr>
              <a:t> Univerzitet u Novom Sadu, Poljoprivredni fakultet, Novi Sad, Trg Dositeja Obradovića 8</a:t>
            </a:r>
          </a:p>
          <a:p>
            <a:pPr algn="ctr"/>
            <a:endParaRPr lang="en-US" sz="5400" i="1" baseline="30000" noProof="1" smtClean="0"/>
          </a:p>
          <a:p>
            <a:pPr algn="ctr"/>
            <a:endParaRPr lang="sr-Latn-CS" sz="6000" i="1" baseline="30000" dirty="0" smtClean="0"/>
          </a:p>
          <a:p>
            <a:pPr algn="ctr"/>
            <a:endParaRPr lang="sr-Latn-CS" sz="6000" i="1" baseline="30000" dirty="0" smtClean="0"/>
          </a:p>
          <a:p>
            <a:pPr algn="ctr"/>
            <a:endParaRPr lang="en-US" sz="6000" dirty="0"/>
          </a:p>
        </p:txBody>
      </p:sp>
      <p:sp>
        <p:nvSpPr>
          <p:cNvPr id="7" name="Rectangle 6"/>
          <p:cNvSpPr/>
          <p:nvPr/>
        </p:nvSpPr>
        <p:spPr>
          <a:xfrm>
            <a:off x="720280" y="6985026"/>
            <a:ext cx="13329952" cy="45962590"/>
          </a:xfrm>
          <a:prstGeom prst="rect">
            <a:avLst/>
          </a:prstGeom>
        </p:spPr>
        <p:txBody>
          <a:bodyPr wrap="square" lIns="86621" tIns="43311" rIns="86621" bIns="43311">
            <a:spAutoFit/>
          </a:bodyPr>
          <a:lstStyle/>
          <a:p>
            <a:pPr algn="ctr"/>
            <a:r>
              <a:rPr lang="en-US" sz="2800" b="1" dirty="0" smtClean="0">
                <a:latin typeface="Times New Roman" pitchFamily="18" charset="0"/>
                <a:cs typeface="Times New Roman" pitchFamily="18" charset="0"/>
              </a:rPr>
              <a:t>APSTRAKT</a:t>
            </a:r>
            <a:endParaRPr lang="en-US" sz="28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lgn="just"/>
            <a:r>
              <a:rPr lang="en-US" sz="2600" noProof="1" smtClean="0">
                <a:latin typeface="Times New Roman" pitchFamily="18" charset="0"/>
                <a:cs typeface="Times New Roman" pitchFamily="18" charset="0"/>
              </a:rPr>
              <a:t>U integrisani sistem kontrole kvaliteta htrane animalnog porekla informacije proizvođača hrane za životinje su suštinski elementi bezbednosti hrane za ljude. Mikrobiološki agensi predstavljaju najveću opasnost za javno zdravlje. Uzročnici zoonoza se mogu preneti direktno preko hrane, direktnim kontaktom i širenjem kontaminiranom životnom sredinom, organskim otpadom sa farme. Nov prilaz u rešavanju ovog problema je dobra proizvođačka praksa i biosigurnost sirovina i gotovih proizvoda za ishranu životinja. Novije metode koje se danas primenjuju u kontroli kvaliteta i sigurnosti su HACCP i analiza rizika. «Bezbedna hrana je emisija i sadržaj u životu i propasti naše industrije» čulo se u diskusiji bogatih</a:t>
            </a:r>
            <a:r>
              <a:rPr lang="en-US" sz="2600" noProof="1" smtClean="0">
                <a:latin typeface="Times New Roman" pitchFamily="18" charset="0"/>
                <a:cs typeface="Times New Roman" pitchFamily="18" charset="0"/>
              </a:rPr>
              <a:t>.</a:t>
            </a:r>
            <a:endParaRPr lang="sr-Latn-CS" sz="2600" noProof="1" smtClean="0">
              <a:latin typeface="Times New Roman" pitchFamily="18" charset="0"/>
              <a:cs typeface="Times New Roman" pitchFamily="18" charset="0"/>
            </a:endParaRPr>
          </a:p>
          <a:p>
            <a:pPr algn="just"/>
            <a:endParaRPr lang="sr-Latn-CS" sz="2600" noProof="1" smtClean="0">
              <a:latin typeface="Times New Roman" pitchFamily="18" charset="0"/>
              <a:cs typeface="Times New Roman" pitchFamily="18" charset="0"/>
            </a:endParaRPr>
          </a:p>
          <a:p>
            <a:pPr algn="ctr"/>
            <a:r>
              <a:rPr lang="sr-Latn-CS" sz="2800" b="1" noProof="1" smtClean="0">
                <a:latin typeface="Times New Roman" pitchFamily="18" charset="0"/>
                <a:cs typeface="Times New Roman" pitchFamily="18" charset="0"/>
              </a:rPr>
              <a:t>UVOD</a:t>
            </a:r>
          </a:p>
          <a:p>
            <a:pPr algn="just"/>
            <a:endParaRPr lang="sr-Latn-CS" sz="2800" b="1" noProof="1" smtClean="0">
              <a:latin typeface="Times New Roman" pitchFamily="18" charset="0"/>
              <a:cs typeface="Times New Roman" pitchFamily="18" charset="0"/>
            </a:endParaRPr>
          </a:p>
          <a:p>
            <a:pPr algn="just"/>
            <a:r>
              <a:rPr lang="en-US" sz="2600" noProof="1" smtClean="0"/>
              <a:t>Obezbeđenje</a:t>
            </a:r>
            <a:r>
              <a:rPr lang="en-US" sz="2600" noProof="1" smtClean="0"/>
              <a:t> kvalitetne i higijenski ispravne hrane za životinje podrazumeva kontrolu i analizu rizika u celom tehnološkom </a:t>
            </a:r>
            <a:r>
              <a:rPr lang="en-US" sz="2600" noProof="1" smtClean="0"/>
              <a:t>postupku</a:t>
            </a:r>
            <a:r>
              <a:rPr lang="en-US" sz="2600" noProof="1" smtClean="0"/>
              <a:t>. </a:t>
            </a:r>
            <a:endParaRPr lang="en-US" sz="2600" noProof="1" smtClean="0"/>
          </a:p>
          <a:p>
            <a:pPr algn="just"/>
            <a:r>
              <a:rPr lang="en-US" sz="2600" noProof="1" smtClean="0"/>
              <a:t>Standardne operativne procedure su u direktnoj vezi sa pred-operativnim i operativnim radnjama u proizvodnji hrane za </a:t>
            </a:r>
            <a:r>
              <a:rPr lang="en-US" sz="2600" noProof="1" smtClean="0"/>
              <a:t>životinje</a:t>
            </a:r>
            <a:r>
              <a:rPr lang="en-US" sz="2600" noProof="1" smtClean="0"/>
              <a:t>. </a:t>
            </a:r>
            <a:endParaRPr lang="en-US" sz="2600" noProof="1" smtClean="0"/>
          </a:p>
          <a:p>
            <a:pPr algn="just"/>
            <a:r>
              <a:rPr lang="en-US" sz="2600" noProof="1" smtClean="0"/>
              <a:t>Koncept proizvodnje hrane continuum je integrisani multidisciplinarni pristup koji najbolje obezbeđuje kvalitet i sigurnost hrane u čitavom lancu proizvodnje i </a:t>
            </a:r>
            <a:r>
              <a:rPr lang="en-US" sz="2600" noProof="1" smtClean="0"/>
              <a:t>potrošnje</a:t>
            </a:r>
            <a:endParaRPr lang="en-US" sz="2600" noProof="1" smtClean="0"/>
          </a:p>
          <a:p>
            <a:endParaRPr lang="sr-Latn-CS" sz="2600" b="1" noProof="1" smtClean="0"/>
          </a:p>
          <a:p>
            <a:pPr algn="ctr"/>
            <a:r>
              <a:rPr lang="en-US" sz="2600" b="1" noProof="1" smtClean="0"/>
              <a:t>Proizvodnja </a:t>
            </a:r>
            <a:r>
              <a:rPr lang="en-US" sz="2600" b="1" noProof="1" smtClean="0"/>
              <a:t>hrane za životinje: bezbednost i profitabilnost u stočarstvu</a:t>
            </a:r>
            <a:endParaRPr lang="en-US" sz="2600" noProof="1" smtClean="0"/>
          </a:p>
          <a:p>
            <a:r>
              <a:rPr lang="en-US" sz="2600" b="1" noProof="1" smtClean="0"/>
              <a:t> </a:t>
            </a:r>
            <a:endParaRPr lang="en-US" sz="2600" noProof="1" smtClean="0"/>
          </a:p>
          <a:p>
            <a:pPr algn="just"/>
            <a:r>
              <a:rPr lang="sr-Latn-CS" sz="2600" i="1" dirty="0" smtClean="0"/>
              <a:t>Primarni cilj mera</a:t>
            </a:r>
            <a:r>
              <a:rPr lang="sr-Latn-CS" sz="2600" dirty="0" smtClean="0"/>
              <a:t> je program zaštite zdravlja životinja, koji obuhvata, smanjenje širenja bolesti, povećanu produktivnosti životinja, direktno i indirektno. Obavezu javne zdravstvene zaštite, obezbeđenje bezbednog proizvoda animalnog porekla i zadovoljavanje domaćih i međunarodnih zahteva po pitanju zdravlja životinja (OIE,WTO- SPS ,WHO ).</a:t>
            </a:r>
            <a:endParaRPr lang="en-US" sz="2600" dirty="0" smtClean="0"/>
          </a:p>
          <a:p>
            <a:pPr algn="just"/>
            <a:r>
              <a:rPr lang="sr-Latn-CS" sz="2600" i="1" dirty="0" smtClean="0"/>
              <a:t>Sekundarni cilj mera </a:t>
            </a:r>
            <a:r>
              <a:rPr lang="sr-Latn-CS" sz="2600" dirty="0" smtClean="0"/>
              <a:t>je uspostavljanje komunikacije između prodavca/izvoznika i kupaca/uvoznika životinja po pitanju zdravlja životinja. Shvatanje bolesti, koje se razmatraju, po pitanju njihovog pojavljivanja i epidemiologije. Uspostavljanje metoda za nadgledanje statusa bolesti unutar životinjske populacije i određivanje liste prioriteta. Podržavanje profesionalne veterinarske aktivnosti kroz edukaciju i odgovornost.</a:t>
            </a:r>
            <a:endParaRPr lang="en-US" sz="2600" dirty="0" smtClean="0"/>
          </a:p>
          <a:p>
            <a:r>
              <a:rPr lang="en-US" sz="2600" dirty="0" smtClean="0"/>
              <a:t> </a:t>
            </a:r>
          </a:p>
          <a:p>
            <a:pPr algn="ctr"/>
            <a:r>
              <a:rPr lang="sl-SI" sz="2600" b="1" dirty="0" smtClean="0"/>
              <a:t>Biološki agensi u hrani za životinje.</a:t>
            </a:r>
            <a:endParaRPr lang="en-US" sz="2600" b="1" dirty="0" smtClean="0"/>
          </a:p>
          <a:p>
            <a:endParaRPr lang="sr-Latn-CS" sz="2600" b="1" noProof="1" smtClean="0"/>
          </a:p>
          <a:p>
            <a:pPr algn="ctr"/>
            <a:r>
              <a:rPr lang="en-US" sz="2600" b="1" noProof="1" smtClean="0"/>
              <a:t>Biološke </a:t>
            </a:r>
            <a:r>
              <a:rPr lang="en-US" sz="2600" b="1" noProof="1" smtClean="0"/>
              <a:t>opasnosti</a:t>
            </a:r>
          </a:p>
          <a:p>
            <a:r>
              <a:rPr lang="en-US" sz="2600" b="1" noProof="1" smtClean="0"/>
              <a:t> </a:t>
            </a:r>
          </a:p>
          <a:p>
            <a:endParaRPr lang="en-US" sz="2800" noProof="1" smtClean="0"/>
          </a:p>
          <a:p>
            <a:pPr lvl="0"/>
            <a:endParaRPr lang="en-US" sz="2800" noProof="1" smtClean="0"/>
          </a:p>
          <a:p>
            <a:r>
              <a:rPr lang="en-US" sz="2800" b="1" noProof="1" smtClean="0"/>
              <a:t> </a:t>
            </a:r>
          </a:p>
          <a:p>
            <a:endParaRPr lang="en-US" sz="2800" b="1" noProof="1" smtClean="0"/>
          </a:p>
          <a:p>
            <a:endParaRPr lang="en-US" sz="2800" b="1" noProof="1" smtClean="0"/>
          </a:p>
          <a:p>
            <a:endParaRPr lang="en-US" sz="2800" b="1" noProof="1" smtClean="0"/>
          </a:p>
          <a:p>
            <a:endParaRPr lang="en-US" sz="2800" b="1" noProof="1" smtClean="0"/>
          </a:p>
          <a:p>
            <a:endParaRPr lang="en-US" sz="2800" noProof="1" smtClean="0"/>
          </a:p>
          <a:p>
            <a:pPr algn="ctr"/>
            <a:endParaRPr lang="sr-Latn-CS" sz="2800" b="1" noProof="1" smtClean="0"/>
          </a:p>
          <a:p>
            <a:pPr algn="ctr"/>
            <a:r>
              <a:rPr lang="en-US" sz="2600" b="1" noProof="1" smtClean="0"/>
              <a:t>Značaj </a:t>
            </a:r>
            <a:r>
              <a:rPr lang="en-US" sz="2600" b="1" noProof="1" smtClean="0"/>
              <a:t>opasnosti po životinjsko i zdravlje ljudi</a:t>
            </a:r>
            <a:endParaRPr lang="en-US" sz="2600" noProof="1" smtClean="0"/>
          </a:p>
          <a:p>
            <a:r>
              <a:rPr lang="en-US" sz="2800" b="1" noProof="1" smtClean="0"/>
              <a:t> </a:t>
            </a:r>
            <a:endParaRPr lang="en-US" sz="2800" noProof="1" smtClean="0"/>
          </a:p>
          <a:p>
            <a:r>
              <a:rPr lang="en-US" sz="2800" b="1" noProof="1" smtClean="0"/>
              <a:t> </a:t>
            </a:r>
          </a:p>
          <a:p>
            <a:pPr>
              <a:lnSpc>
                <a:spcPct val="115000"/>
              </a:lnSpc>
              <a:spcAft>
                <a:spcPts val="1000"/>
              </a:spcAft>
            </a:pPr>
            <a:endParaRPr lang="en-US" sz="2800" dirty="0" smtClean="0">
              <a:latin typeface="Calibri"/>
              <a:ea typeface="Times New Roman"/>
              <a:cs typeface="Times New Roman"/>
            </a:endParaRPr>
          </a:p>
          <a:p>
            <a:endParaRPr lang="sr-Latn-CS" sz="2800" b="1" i="1" dirty="0" smtClean="0"/>
          </a:p>
          <a:p>
            <a:endParaRPr lang="sr-Latn-CS" sz="2800" b="1" i="1" dirty="0" smtClean="0"/>
          </a:p>
          <a:p>
            <a:endParaRPr lang="sr-Latn-CS" sz="2800" b="1" i="1" dirty="0" smtClean="0"/>
          </a:p>
          <a:p>
            <a:pPr>
              <a:lnSpc>
                <a:spcPct val="115000"/>
              </a:lnSpc>
              <a:spcAft>
                <a:spcPts val="1000"/>
              </a:spcAft>
            </a:pPr>
            <a:endParaRPr lang="en-US" sz="2800" dirty="0" smtClean="0">
              <a:latin typeface="Calibri"/>
              <a:ea typeface="Times New Roman"/>
              <a:cs typeface="Times New Roman"/>
            </a:endParaRPr>
          </a:p>
          <a:p>
            <a:endParaRPr lang="sr-Latn-CS" sz="2800" b="1" i="1" dirty="0" smtClean="0"/>
          </a:p>
          <a:p>
            <a:endParaRPr lang="sr-Latn-CS" sz="2800" b="1" i="1" dirty="0" smtClean="0"/>
          </a:p>
          <a:p>
            <a:endParaRPr lang="sr-Latn-CS" sz="2800" b="1" i="1" dirty="0" smtClean="0"/>
          </a:p>
          <a:p>
            <a:endParaRPr lang="sr-Latn-CS" sz="2800" b="1" i="1" dirty="0" smtClean="0"/>
          </a:p>
          <a:p>
            <a:endParaRPr lang="sr-Latn-CS" sz="2800" b="1" i="1" dirty="0" smtClean="0"/>
          </a:p>
          <a:p>
            <a:pPr algn="ctr"/>
            <a:r>
              <a:rPr lang="en-US" sz="2800" i="1" noProof="1" smtClean="0"/>
              <a:t>Slika</a:t>
            </a:r>
            <a:r>
              <a:rPr lang="en-US" sz="2800" i="1" noProof="1" smtClean="0"/>
              <a:t> </a:t>
            </a:r>
            <a:r>
              <a:rPr lang="en-US" sz="2800" i="1" noProof="1" smtClean="0"/>
              <a:t>1</a:t>
            </a:r>
            <a:r>
              <a:rPr lang="en-US" sz="2800" i="1" dirty="0" smtClean="0"/>
              <a:t>. </a:t>
            </a:r>
            <a:r>
              <a:rPr lang="en-US" sz="2800" i="1" dirty="0" err="1" smtClean="0"/>
              <a:t>Katsuki</a:t>
            </a:r>
            <a:r>
              <a:rPr lang="en-US" sz="2800" i="1" dirty="0" smtClean="0"/>
              <a:t> </a:t>
            </a:r>
            <a:r>
              <a:rPr lang="en-US" sz="2800" i="1" dirty="0" err="1" smtClean="0"/>
              <a:t>Sugiura</a:t>
            </a:r>
            <a:r>
              <a:rPr lang="en-US" sz="2800" i="1" dirty="0" smtClean="0"/>
              <a:t>, FAMIC, OIE Collaborating Center for Animal Feed Safety</a:t>
            </a:r>
            <a:endParaRPr lang="en-US" sz="2800" dirty="0" smtClean="0"/>
          </a:p>
          <a:p>
            <a:endParaRPr lang="sr-Latn-CS" sz="2800" i="1" dirty="0" smtClean="0"/>
          </a:p>
          <a:p>
            <a:endParaRPr lang="sr-Latn-CS" sz="2800" i="1" dirty="0" smtClean="0"/>
          </a:p>
          <a:p>
            <a:endParaRPr lang="sr-Latn-CS" sz="2800" i="1" dirty="0" smtClean="0"/>
          </a:p>
          <a:p>
            <a:endParaRPr lang="sr-Latn-CS" sz="2800" i="1" dirty="0" smtClean="0"/>
          </a:p>
          <a:p>
            <a:endParaRPr lang="en-US" sz="2800" dirty="0" smtClean="0"/>
          </a:p>
          <a:p>
            <a:pPr algn="just"/>
            <a:endParaRPr lang="sr-Latn-CS" sz="2800" dirty="0" smtClean="0">
              <a:latin typeface="Times New Roman" pitchFamily="18" charset="0"/>
              <a:cs typeface="Times New Roman" pitchFamily="18" charset="0"/>
            </a:endParaRPr>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sr-Latn-CS" sz="2800" dirty="0" smtClean="0"/>
          </a:p>
          <a:p>
            <a:pPr algn="just"/>
            <a:endParaRPr lang="en-US" sz="2800" dirty="0" smtClean="0"/>
          </a:p>
          <a:p>
            <a:pPr algn="just"/>
            <a:r>
              <a:rPr lang="sr-Latn-CS" sz="2800" dirty="0" smtClean="0"/>
              <a:t> </a:t>
            </a:r>
            <a:endParaRPr lang="en-US" sz="2800" dirty="0"/>
          </a:p>
        </p:txBody>
      </p:sp>
      <p:sp>
        <p:nvSpPr>
          <p:cNvPr id="6" name="TextBox 5"/>
          <p:cNvSpPr txBox="1"/>
          <p:nvPr/>
        </p:nvSpPr>
        <p:spPr>
          <a:xfrm>
            <a:off x="14943977" y="6549549"/>
            <a:ext cx="13215586" cy="39852200"/>
          </a:xfrm>
          <a:prstGeom prst="rect">
            <a:avLst/>
          </a:prstGeom>
          <a:noFill/>
        </p:spPr>
        <p:txBody>
          <a:bodyPr wrap="square" lIns="86621" tIns="43311" rIns="86621" bIns="43311" rtlCol="0">
            <a:spAutoFit/>
          </a:bodyPr>
          <a:lstStyle/>
          <a:p>
            <a:endParaRPr lang="sr-Latn-CS" sz="2800" b="1" dirty="0" smtClean="0"/>
          </a:p>
          <a:p>
            <a:endParaRPr lang="sr-Latn-CS" sz="2800" b="1" dirty="0" smtClean="0"/>
          </a:p>
          <a:p>
            <a:pPr algn="ctr"/>
            <a:r>
              <a:rPr lang="en-US" sz="2600" b="1" noProof="1" smtClean="0">
                <a:latin typeface="Times New Roman" pitchFamily="18" charset="0"/>
                <a:cs typeface="Times New Roman" pitchFamily="18" charset="0"/>
              </a:rPr>
              <a:t>Biosigurnost u stočarstvu i izbegavanje neželjenih uljeza ili neželjene opasnosti </a:t>
            </a:r>
            <a:endParaRPr lang="en-US" sz="2600" noProof="1" smtClean="0">
              <a:latin typeface="Times New Roman" pitchFamily="18" charset="0"/>
              <a:cs typeface="Times New Roman" pitchFamily="18" charset="0"/>
            </a:endParaRPr>
          </a:p>
          <a:p>
            <a:pPr algn="just"/>
            <a:r>
              <a:rPr lang="en-US" sz="2600" b="1" noProof="1" smtClean="0">
                <a:latin typeface="Times New Roman" pitchFamily="18" charset="0"/>
                <a:cs typeface="Times New Roman" pitchFamily="18" charset="0"/>
              </a:rPr>
              <a:t> </a:t>
            </a:r>
            <a:endParaRPr lang="en-US" sz="2600" noProof="1" smtClean="0">
              <a:latin typeface="Times New Roman" pitchFamily="18" charset="0"/>
              <a:cs typeface="Times New Roman" pitchFamily="18" charset="0"/>
            </a:endParaRPr>
          </a:p>
          <a:p>
            <a:pPr algn="just"/>
            <a:r>
              <a:rPr lang="en-US" sz="2600" noProof="1" smtClean="0">
                <a:latin typeface="Times New Roman" pitchFamily="18" charset="0"/>
                <a:cs typeface="Times New Roman" pitchFamily="18" charset="0"/>
              </a:rPr>
              <a:t>Sigurnost u stočarstvu je vodič za dobar uzgoj životinja i praksa kojom obezbeđujemo bezbednu hranu za ljude i životinje. OIE i FAO su objavili </a:t>
            </a:r>
            <a:r>
              <a:rPr lang="en-US" sz="2600" i="1" noProof="1" smtClean="0">
                <a:latin typeface="Times New Roman" pitchFamily="18" charset="0"/>
                <a:cs typeface="Times New Roman" pitchFamily="18" charset="0"/>
              </a:rPr>
              <a:t>Guide to Good Farming Practices for Animal Production Food Safety </a:t>
            </a:r>
            <a:r>
              <a:rPr lang="en-US" sz="2600" noProof="1" smtClean="0">
                <a:latin typeface="Times New Roman" pitchFamily="18" charset="0"/>
                <a:cs typeface="Times New Roman" pitchFamily="18" charset="0"/>
              </a:rPr>
              <a:t>(2008) Vodič dobre prakse za uzgoj životinja. Ovaj dokument je namenjen kao pomoć nadležnim organima i zainteresovanim stranama u proizvodnji hrane, posebno poljoprivrednicima da ispune svoje odgovornosti za proizvodnju bezbedne hrane životinjskog porekla.</a:t>
            </a:r>
          </a:p>
          <a:p>
            <a:pPr algn="just"/>
            <a:r>
              <a:rPr lang="en-US" sz="2600" noProof="1" smtClean="0">
                <a:latin typeface="Times New Roman" pitchFamily="18" charset="0"/>
                <a:cs typeface="Times New Roman" pitchFamily="18" charset="0"/>
              </a:rPr>
              <a:t> </a:t>
            </a:r>
          </a:p>
          <a:p>
            <a:pPr algn="ctr"/>
            <a:r>
              <a:rPr lang="en-US" sz="2600" b="1" noProof="1" smtClean="0">
                <a:latin typeface="Times New Roman" pitchFamily="18" charset="0"/>
                <a:cs typeface="Times New Roman" pitchFamily="18" charset="0"/>
              </a:rPr>
              <a:t>Hrana za životinje i analiza rizika</a:t>
            </a:r>
          </a:p>
          <a:p>
            <a:pPr algn="just"/>
            <a:r>
              <a:rPr lang="en-US" sz="2600" b="1" noProof="1" smtClean="0">
                <a:latin typeface="Times New Roman" pitchFamily="18" charset="0"/>
                <a:cs typeface="Times New Roman" pitchFamily="18" charset="0"/>
              </a:rPr>
              <a:t> </a:t>
            </a:r>
            <a:endParaRPr lang="en-US" sz="2600" noProof="1" smtClean="0">
              <a:latin typeface="Times New Roman" pitchFamily="18" charset="0"/>
              <a:cs typeface="Times New Roman" pitchFamily="18" charset="0"/>
            </a:endParaRPr>
          </a:p>
          <a:p>
            <a:pPr algn="just"/>
            <a:r>
              <a:rPr lang="en-US" sz="2600" noProof="1" smtClean="0">
                <a:latin typeface="Times New Roman" pitchFamily="18" charset="0"/>
                <a:cs typeface="Times New Roman" pitchFamily="18" charset="0"/>
              </a:rPr>
              <a:t>Hrana kontaminirana sa nepoželjnim supstancama ili mikroorganizmima može da prenosi uzročnike infektivnih bolesti i uzrokovati oboljenje životinja i indirektno ljudi. Rezultat kontaminirane hrane za životinje sa mikroorganizmima i njihovim produktima ima krajnji rezultat oboljenje ljudi. Prema tome mere sigurnosti u higijenski ispravnom proizvodu jesu zapravo mere za smanjenje rizika od zaraznih oboljenja ljudi. Opasnosti po zdravlje životinja su veoma važne za javno zdravlje.</a:t>
            </a:r>
          </a:p>
          <a:p>
            <a:pPr algn="just"/>
            <a:r>
              <a:rPr lang="en-US" sz="2600" noProof="1" smtClean="0">
                <a:latin typeface="Times New Roman" pitchFamily="18" charset="0"/>
                <a:cs typeface="Times New Roman" pitchFamily="18" charset="0"/>
              </a:rPr>
              <a:t> </a:t>
            </a:r>
          </a:p>
          <a:p>
            <a:pPr algn="just"/>
            <a:r>
              <a:rPr lang="en-US" sz="2600" noProof="1" smtClean="0">
                <a:latin typeface="Times New Roman" pitchFamily="18" charset="0"/>
                <a:cs typeface="Times New Roman" pitchFamily="18" charset="0"/>
              </a:rPr>
              <a:t>Analiza rizika za bezbednost hrane je kategorisana u tri oblasti: bioloških, hemijskih i fizičkih kontrolnih tačaka. Ovi postupci u kontroli se koriste kako bi se opasnosti u hrani mogle sprečiti ili eliminisati ili svesti na prihvatljiv nivo. Prema međunarodnim standardima svi ovi procesi su pod kontrolom Vlade kroz program Monitoringa koji se sprovodi prema međunarosno priznatim standardno operativnim procedurama (SOP).</a:t>
            </a:r>
          </a:p>
          <a:p>
            <a:pPr algn="just"/>
            <a:endParaRPr lang="en-US" sz="2600" noProof="1" smtClean="0">
              <a:latin typeface="Times New Roman" pitchFamily="18" charset="0"/>
              <a:cs typeface="Times New Roman" pitchFamily="18" charset="0"/>
            </a:endParaRPr>
          </a:p>
          <a:p>
            <a:pPr algn="ctr"/>
            <a:endParaRPr lang="sr-Latn-CS" sz="2800" b="1" noProof="1" smtClean="0"/>
          </a:p>
          <a:p>
            <a:pPr algn="ctr"/>
            <a:r>
              <a:rPr lang="en-US" sz="2800" b="1" noProof="1" smtClean="0"/>
              <a:t>Sastav </a:t>
            </a:r>
            <a:r>
              <a:rPr lang="en-US" sz="2800" b="1" noProof="1" smtClean="0"/>
              <a:t>hrane u proizvodnji ingedijencije </a:t>
            </a:r>
          </a:p>
          <a:p>
            <a:endParaRPr lang="en-US" sz="2800" b="1" noProof="1" smtClean="0"/>
          </a:p>
          <a:p>
            <a:endParaRPr lang="sr-Latn-CS" sz="2800" b="1" noProof="1" smtClean="0"/>
          </a:p>
          <a:p>
            <a:r>
              <a:rPr lang="en-US" sz="2800" b="1" noProof="1" smtClean="0"/>
              <a:t>Sastav </a:t>
            </a:r>
            <a:r>
              <a:rPr lang="en-US" sz="2800" b="1" noProof="1" smtClean="0"/>
              <a:t>hrane u proizvodnji</a:t>
            </a:r>
          </a:p>
          <a:p>
            <a:r>
              <a:rPr lang="en-US" sz="2800" b="1" noProof="1" smtClean="0"/>
              <a:t>ingedijencije </a:t>
            </a:r>
            <a:endParaRPr lang="en-US" sz="2800" noProof="1" smtClean="0"/>
          </a:p>
          <a:p>
            <a:r>
              <a:rPr lang="en-US" sz="2800" b="1" noProof="1" smtClean="0"/>
              <a:t>Uvoz </a:t>
            </a:r>
            <a:endParaRPr lang="en-US" sz="2800" noProof="1" smtClean="0"/>
          </a:p>
          <a:p>
            <a:r>
              <a:rPr lang="en-US" sz="2800" b="1" noProof="1" smtClean="0"/>
              <a:t>Obrada 		Analiza rizika</a:t>
            </a:r>
            <a:endParaRPr lang="en-US" sz="2800" noProof="1" smtClean="0"/>
          </a:p>
          <a:p>
            <a:r>
              <a:rPr lang="en-US" sz="2800" b="1" noProof="1" smtClean="0"/>
              <a:t>Ishrana</a:t>
            </a:r>
            <a:endParaRPr lang="en-US" sz="2800" noProof="1" smtClean="0"/>
          </a:p>
          <a:p>
            <a:r>
              <a:rPr lang="en-US" sz="2800" b="1" noProof="1" smtClean="0"/>
              <a:t>Distribucija</a:t>
            </a:r>
            <a:endParaRPr lang="en-US" sz="2800" noProof="1" smtClean="0"/>
          </a:p>
          <a:p>
            <a:r>
              <a:rPr lang="en-US" sz="2800" b="1" noProof="1" smtClean="0"/>
              <a:t>Rizik</a:t>
            </a:r>
          </a:p>
          <a:p>
            <a:endParaRPr lang="en-US" sz="2800" b="1" noProof="1" smtClean="0"/>
          </a:p>
          <a:p>
            <a:endParaRPr lang="en-US" sz="2800" b="1" noProof="1" smtClean="0"/>
          </a:p>
          <a:p>
            <a:endParaRPr lang="en-US" sz="2800" b="1" noProof="1" smtClean="0"/>
          </a:p>
          <a:p>
            <a:pPr algn="ctr"/>
            <a:r>
              <a:rPr lang="en-US" sz="2600" b="1" noProof="1" smtClean="0"/>
              <a:t>Hrana za životinje, bezbednost i međunarodni standardi</a:t>
            </a:r>
            <a:endParaRPr lang="en-US" sz="2600" noProof="1" smtClean="0"/>
          </a:p>
          <a:p>
            <a:pPr algn="just"/>
            <a:r>
              <a:rPr lang="en-US" sz="2600" b="1" noProof="1" smtClean="0"/>
              <a:t> </a:t>
            </a:r>
            <a:endParaRPr lang="en-US" sz="2600" noProof="1" smtClean="0"/>
          </a:p>
          <a:p>
            <a:pPr algn="just"/>
            <a:r>
              <a:rPr lang="en-US" sz="2600" noProof="1" smtClean="0"/>
              <a:t>Pitanja poljoprivrede podpadaju pod komitet za sanitarne i fitosanitarne mere SPS i to je deo Saveta za trgovinu robom u okviru WTO. SPS sporazum uključuje mere zaštite životinja (sanitarne), biljaka (fitosanitarne), zdravlja životinja i ljudi. </a:t>
            </a:r>
          </a:p>
          <a:p>
            <a:pPr algn="just"/>
            <a:r>
              <a:rPr lang="en-US" sz="2600" noProof="1" smtClean="0"/>
              <a:t>U mnogim zemljama su počeli da shvataju da odredbe SPS sporazuma igraju važnu ulogu u izvozu svojih prehrambenih proizvoda i sirovina za hranu za životinje. Srbija je kao zemlja u razvoju imala prilike da upozna kroz više Twinig projekata, programe i pravila igre akcionih planova međunarodnih mreža. Veći broj vladinih službenika i stručnjaka iz Ministarstva poljoprivrede je učestvovao u ovim programima i obukama edukacije održane kroz pomoć institucija iz EU i SAD. Međunarodni standardi za pojedinačne opasnosti obuhvaćeni su u dokumentima, Animal health hazards OIE Code disease specific chapters, Food safety hazard Codex maximum residue limits (MRLs) Animal health hazards OIE Code disease specific chapters i Food safety hazards.</a:t>
            </a:r>
          </a:p>
          <a:p>
            <a:endParaRPr lang="en-US" sz="2600" noProof="1" smtClean="0"/>
          </a:p>
          <a:p>
            <a:pPr algn="just"/>
            <a:endParaRPr lang="en-US" sz="2800" noProof="1" smtClean="0">
              <a:latin typeface="Times New Roman" pitchFamily="18" charset="0"/>
              <a:cs typeface="Times New Roman" pitchFamily="18" charset="0"/>
            </a:endParaRPr>
          </a:p>
          <a:p>
            <a:pPr algn="just"/>
            <a:endParaRPr lang="en-US" sz="2800" noProof="1" smtClean="0">
              <a:latin typeface="Times New Roman" pitchFamily="18" charset="0"/>
              <a:cs typeface="Times New Roman" pitchFamily="18" charset="0"/>
            </a:endParaRPr>
          </a:p>
          <a:p>
            <a:pPr algn="just"/>
            <a:endParaRPr lang="en-US" sz="2800" noProof="1" smtClean="0">
              <a:latin typeface="Times New Roman" pitchFamily="18" charset="0"/>
              <a:cs typeface="Times New Roman" pitchFamily="18" charset="0"/>
            </a:endParaRPr>
          </a:p>
          <a:p>
            <a:pPr algn="just"/>
            <a:endParaRPr lang="en-US" sz="2800" noProof="1" smtClean="0">
              <a:latin typeface="Times New Roman" pitchFamily="18" charset="0"/>
              <a:cs typeface="Times New Roman" pitchFamily="18" charset="0"/>
            </a:endParaRPr>
          </a:p>
          <a:p>
            <a:pPr algn="just"/>
            <a:endParaRPr lang="en-US" sz="2800" noProof="1" smtClean="0">
              <a:latin typeface="Times New Roman" pitchFamily="18" charset="0"/>
              <a:cs typeface="Times New Roman" pitchFamily="18" charset="0"/>
            </a:endParaRPr>
          </a:p>
          <a:p>
            <a:pPr algn="just"/>
            <a:endParaRPr lang="en-US" sz="2800" noProof="1"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sr-Latn-C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pic>
        <p:nvPicPr>
          <p:cNvPr id="1027" name="Picture 3" descr="C:\Documents and Settings\kokic\My Documents\Svašta\Razno\Logo Instituta\logo\FINS\vertikalan\FINS.jpg"/>
          <p:cNvPicPr>
            <a:picLocks noChangeAspect="1" noChangeArrowheads="1"/>
          </p:cNvPicPr>
          <p:nvPr/>
        </p:nvPicPr>
        <p:blipFill>
          <a:blip r:embed="rId2" cstate="print"/>
          <a:srcRect/>
          <a:stretch>
            <a:fillRect/>
          </a:stretch>
        </p:blipFill>
        <p:spPr bwMode="auto">
          <a:xfrm>
            <a:off x="576264" y="720330"/>
            <a:ext cx="2575345" cy="3265630"/>
          </a:xfrm>
          <a:prstGeom prst="rect">
            <a:avLst/>
          </a:prstGeom>
          <a:noFill/>
        </p:spPr>
      </p:pic>
      <p:sp>
        <p:nvSpPr>
          <p:cNvPr id="1029" name="Rectangle 5"/>
          <p:cNvSpPr>
            <a:spLocks noChangeArrowheads="1"/>
          </p:cNvSpPr>
          <p:nvPr/>
        </p:nvSpPr>
        <p:spPr bwMode="auto">
          <a:xfrm>
            <a:off x="644036" y="32435594"/>
            <a:ext cx="27685158" cy="3457621"/>
          </a:xfrm>
          <a:prstGeom prst="rect">
            <a:avLst/>
          </a:prstGeom>
          <a:noFill/>
          <a:ln w="9525">
            <a:noFill/>
            <a:miter lim="800000"/>
            <a:headEnd/>
            <a:tailEnd/>
          </a:ln>
          <a:effectLst/>
        </p:spPr>
        <p:txBody>
          <a:bodyPr vert="horz" wrap="square" lIns="86621" tIns="43311" rIns="86621" bIns="43311" numCol="1" anchor="ctr" anchorCtr="0" compatLnSpc="1">
            <a:prstTxWarp prst="textNoShape">
              <a:avLst/>
            </a:prstTxWarp>
            <a:spAutoFit/>
          </a:bodyPr>
          <a:lstStyle/>
          <a:p>
            <a:pPr algn="ctr"/>
            <a:r>
              <a:rPr lang="en-US" sz="4000" b="1" noProof="1" smtClean="0">
                <a:latin typeface="Times New Roman" pitchFamily="18" charset="0"/>
                <a:cs typeface="Times New Roman" pitchFamily="18" charset="0"/>
              </a:rPr>
              <a:t>ZAKLJUČAK</a:t>
            </a:r>
          </a:p>
          <a:p>
            <a:pPr algn="ctr"/>
            <a:endParaRPr lang="en-US" sz="4000" b="1" noProof="1" smtClean="0">
              <a:latin typeface="Times New Roman" pitchFamily="18" charset="0"/>
              <a:cs typeface="Times New Roman" pitchFamily="18" charset="0"/>
            </a:endParaRPr>
          </a:p>
          <a:p>
            <a:pPr algn="just"/>
            <a:r>
              <a:rPr lang="en-US" sz="2800" noProof="1" smtClean="0">
                <a:latin typeface="Times New Roman" pitchFamily="18" charset="0"/>
                <a:cs typeface="Times New Roman" pitchFamily="18" charset="0"/>
              </a:rPr>
              <a:t>Primena probiotika u savremenoj proizvodnji je ogromna i zauzima značajno mesto. Probiotik inhibira potencijalne patogene bakterije digestivnog trakta, utiče na proizvodnju (sekreciju) enzima za varenje, smanjuje proizvodnju otrovnih enzima, stimuliše apetit. Prevencija je raznim stresnim uslovima u intenzivnoj brojlerskoj proizvodnji. Probiotici zadovoljavaju osnovne postulate organske proizvodnje, a to je da nema nepoželjnih rezidua i karenci i da nema kontaminacije životne sredine.</a:t>
            </a:r>
          </a:p>
          <a:p>
            <a:pPr algn="ct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ctr" defTabSz="866211" fontAlgn="base">
              <a:spcBef>
                <a:spcPct val="0"/>
              </a:spcBef>
              <a:spcAft>
                <a:spcPct val="0"/>
              </a:spcAft>
            </a:pPr>
            <a:endParaRPr lang="en-US" sz="2700" noProof="1" smtClean="0">
              <a:solidFill>
                <a:schemeClr val="bg1"/>
              </a:solidFill>
              <a:latin typeface="Times New Roman" pitchFamily="18" charset="0"/>
              <a:cs typeface="Times New Roman" pitchFamily="18" charset="0"/>
            </a:endParaRPr>
          </a:p>
        </p:txBody>
      </p:sp>
      <p:sp>
        <p:nvSpPr>
          <p:cNvPr id="21" name="Rectangle 20"/>
          <p:cNvSpPr/>
          <p:nvPr/>
        </p:nvSpPr>
        <p:spPr>
          <a:xfrm>
            <a:off x="508491" y="32043810"/>
            <a:ext cx="27854389" cy="338437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86621" tIns="43311" rIns="86621" bIns="43311" rtlCol="0" anchor="ctr"/>
          <a:lstStyle/>
          <a:p>
            <a:pPr algn="ctr"/>
            <a:endParaRPr lang="en-US"/>
          </a:p>
        </p:txBody>
      </p:sp>
      <p:pic>
        <p:nvPicPr>
          <p:cNvPr id="1026" name="Picture 2"/>
          <p:cNvPicPr>
            <a:picLocks noChangeAspect="1" noChangeArrowheads="1"/>
          </p:cNvPicPr>
          <p:nvPr/>
        </p:nvPicPr>
        <p:blipFill>
          <a:blip r:embed="rId3" cstate="print">
            <a:duotone>
              <a:prstClr val="black"/>
              <a:schemeClr val="accent2">
                <a:tint val="45000"/>
                <a:satMod val="400000"/>
              </a:schemeClr>
            </a:duotone>
            <a:lum bright="-31000" contrast="25000"/>
          </a:blip>
          <a:srcRect/>
          <a:stretch>
            <a:fillRect/>
          </a:stretch>
        </p:blipFill>
        <p:spPr bwMode="auto">
          <a:xfrm>
            <a:off x="3600600" y="25779114"/>
            <a:ext cx="7884000" cy="5342718"/>
          </a:xfrm>
          <a:prstGeom prst="rect">
            <a:avLst/>
          </a:prstGeom>
          <a:noFill/>
          <a:ln w="9525">
            <a:noFill/>
            <a:miter lim="800000"/>
            <a:headEnd/>
            <a:tailEnd/>
          </a:ln>
        </p:spPr>
      </p:pic>
      <p:cxnSp>
        <p:nvCxnSpPr>
          <p:cNvPr id="24" name="Straight Arrow Connector 23"/>
          <p:cNvCxnSpPr/>
          <p:nvPr/>
        </p:nvCxnSpPr>
        <p:spPr>
          <a:xfrm rot="10800000">
            <a:off x="17786176" y="19154378"/>
            <a:ext cx="4752528" cy="720080"/>
          </a:xfrm>
          <a:prstGeom prst="straightConnector1">
            <a:avLst/>
          </a:prstGeom>
          <a:ln w="19050">
            <a:solidFill>
              <a:srgbClr val="FFC000"/>
            </a:solidFill>
            <a:tailEnd type="arrow"/>
          </a:ln>
          <a:effectLst>
            <a:innerShdw blurRad="63500" dist="50800" dir="13500000">
              <a:prstClr val="black">
                <a:alpha val="50000"/>
              </a:prstClr>
            </a:innerShdw>
          </a:effectLst>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p:nvPr/>
        </p:nvCxnSpPr>
        <p:spPr>
          <a:xfrm rot="10800000">
            <a:off x="16129992" y="19658434"/>
            <a:ext cx="6408712" cy="360040"/>
          </a:xfrm>
          <a:prstGeom prst="straightConnector1">
            <a:avLst/>
          </a:prstGeom>
          <a:ln w="190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a:off x="16490032" y="20090482"/>
            <a:ext cx="6048672" cy="1588"/>
          </a:xfrm>
          <a:prstGeom prst="straightConnector1">
            <a:avLst/>
          </a:prstGeom>
          <a:ln w="190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flipV="1">
            <a:off x="16490032" y="20234498"/>
            <a:ext cx="6048672" cy="216024"/>
          </a:xfrm>
          <a:prstGeom prst="straightConnector1">
            <a:avLst/>
          </a:prstGeom>
          <a:ln w="190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0800000" flipV="1">
            <a:off x="17282120" y="20306506"/>
            <a:ext cx="5256584" cy="5760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flipV="1">
            <a:off x="16129992" y="20450522"/>
            <a:ext cx="6408712" cy="864096"/>
          </a:xfrm>
          <a:prstGeom prst="straightConnector1">
            <a:avLst/>
          </a:prstGeom>
          <a:ln w="19050">
            <a:solidFill>
              <a:srgbClr val="FFC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6" name="Table 45"/>
          <p:cNvGraphicFramePr>
            <a:graphicFrameLocks noGrp="1"/>
          </p:cNvGraphicFramePr>
          <p:nvPr/>
        </p:nvGraphicFramePr>
        <p:xfrm>
          <a:off x="1224336" y="21602650"/>
          <a:ext cx="12385376" cy="3261360"/>
        </p:xfrm>
        <a:graphic>
          <a:graphicData uri="http://schemas.openxmlformats.org/drawingml/2006/table">
            <a:tbl>
              <a:tblPr firstRow="1" bandRow="1">
                <a:tableStyleId>{21E4AEA4-8DFA-4A89-87EB-49C32662AFE0}</a:tableStyleId>
              </a:tblPr>
              <a:tblGrid>
                <a:gridCol w="6192688"/>
                <a:gridCol w="6192688"/>
              </a:tblGrid>
              <a:tr h="2736304">
                <a:tc>
                  <a:txBody>
                    <a:bodyPr/>
                    <a:lstStyle/>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Bacillus anthracis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Clostridium botulinum</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Clostridium perfringens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Listeria monocytogenes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Mycobacterium spp.</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Salmonela enterica</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Campylobacter</a:t>
                      </a:r>
                    </a:p>
                    <a:p>
                      <a:pPr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Enterococcus spp</a:t>
                      </a:r>
                      <a:endParaRPr lang="en-US" sz="2600" i="1" noProof="1">
                        <a:solidFill>
                          <a:schemeClr val="tx1"/>
                        </a:solidFill>
                        <a:latin typeface="Times New Roman" pitchFamily="18" charset="0"/>
                        <a:cs typeface="Times New Roman" pitchFamily="18" charset="0"/>
                      </a:endParaRPr>
                    </a:p>
                  </a:txBody>
                  <a:tcPr>
                    <a:noFill/>
                  </a:tcPr>
                </a:tc>
                <a:tc>
                  <a:txBody>
                    <a:bodyPr/>
                    <a:lstStyle/>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E coli</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Brucella</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Toxoplasma gondii</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Trichinella spiralis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Cysticercus bovis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Prions (agents of the TSEs)</a:t>
                      </a:r>
                    </a:p>
                    <a:p>
                      <a:pPr lvl="0"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Newcastle disease virus</a:t>
                      </a:r>
                    </a:p>
                    <a:p>
                      <a:pPr algn="just">
                        <a:buFont typeface="Arial" pitchFamily="34" charset="0"/>
                        <a:buChar char="•"/>
                      </a:pPr>
                      <a:r>
                        <a:rPr kumimoji="0" lang="en-US" sz="2600" i="1" kern="1200" noProof="1" smtClean="0">
                          <a:solidFill>
                            <a:schemeClr val="tx1"/>
                          </a:solidFill>
                          <a:latin typeface="Times New Roman" pitchFamily="18" charset="0"/>
                          <a:cs typeface="Times New Roman" pitchFamily="18" charset="0"/>
                        </a:rPr>
                        <a:t>FMDv, CSFv, ASFv</a:t>
                      </a:r>
                      <a:endParaRPr lang="en-US" sz="2600" i="1" noProof="1">
                        <a:solidFill>
                          <a:schemeClr val="tx1"/>
                        </a:solidFill>
                        <a:latin typeface="Times New Roman" pitchFamily="18" charset="0"/>
                        <a:cs typeface="Times New Roman" pitchFamily="18" charset="0"/>
                      </a:endParaRPr>
                    </a:p>
                  </a:txBody>
                  <a:tcPr>
                    <a:noFill/>
                  </a:tcPr>
                </a:tc>
              </a:tr>
            </a:tbl>
          </a:graphicData>
        </a:graphic>
      </p:graphicFrame>
      <p:sp>
        <p:nvSpPr>
          <p:cNvPr id="47" name="TextBox 46"/>
          <p:cNvSpPr txBox="1"/>
          <p:nvPr/>
        </p:nvSpPr>
        <p:spPr>
          <a:xfrm flipH="1">
            <a:off x="6624936" y="5472859"/>
            <a:ext cx="13393488" cy="1246495"/>
          </a:xfrm>
          <a:prstGeom prst="rect">
            <a:avLst/>
          </a:prstGeom>
          <a:noFill/>
        </p:spPr>
        <p:txBody>
          <a:bodyPr wrap="square" rtlCol="0">
            <a:spAutoFit/>
          </a:bodyPr>
          <a:lstStyle/>
          <a:p>
            <a:pPr algn="ct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724</TotalTime>
  <Words>187</Words>
  <Application>Microsoft Office PowerPoint</Application>
  <PresentationFormat>Custom</PresentationFormat>
  <Paragraphs>190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Slide 1</vt:lpstr>
    </vt:vector>
  </TitlesOfParts>
  <Company>FINS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bojana.kokic</dc:creator>
  <cp:lastModifiedBy>zdenka.markovic</cp:lastModifiedBy>
  <cp:revision>76</cp:revision>
  <dcterms:created xsi:type="dcterms:W3CDTF">2010-08-31T11:05:50Z</dcterms:created>
  <dcterms:modified xsi:type="dcterms:W3CDTF">2010-10-14T12:12:41Z</dcterms:modified>
</cp:coreProperties>
</file>